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3" r:id="rId4"/>
    <p:sldId id="270" r:id="rId5"/>
    <p:sldId id="257" r:id="rId6"/>
    <p:sldId id="274" r:id="rId7"/>
    <p:sldId id="275" r:id="rId8"/>
    <p:sldId id="276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2" d="100"/>
          <a:sy n="72" d="100"/>
        </p:scale>
        <p:origin x="-109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070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550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4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6192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9075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6194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0353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6359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571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441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921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563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893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992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32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670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956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8942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Родителям о внедрении ФОП 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solidFill>
                  <a:schemeClr val="bg1"/>
                </a:solidFill>
                <a:latin typeface="Georgia" panose="02040502050405020303" pitchFamily="18" charset="0"/>
              </a:rPr>
              <a:t>Муниципальное бюджетное </a:t>
            </a: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общеобразовательное учреждение основная общеобразовательная школа </a:t>
            </a:r>
            <a:r>
              <a:rPr lang="ru-RU" altLang="ru-RU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с.Черлак</a:t>
            </a: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 муниципального района </a:t>
            </a:r>
            <a:r>
              <a:rPr lang="ru-RU" altLang="ru-RU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Дюртюлинский</a:t>
            </a:r>
            <a:r>
              <a:rPr lang="ru-RU" altLang="ru-RU" dirty="0" smtClean="0">
                <a:solidFill>
                  <a:schemeClr val="bg1"/>
                </a:solidFill>
                <a:latin typeface="Georgia" panose="02040502050405020303" pitchFamily="18" charset="0"/>
              </a:rPr>
              <a:t> район Республики Башкортостан дошкольная группа МБОУ ООШ </a:t>
            </a:r>
            <a:r>
              <a:rPr lang="ru-RU" altLang="ru-RU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с.Черлак</a:t>
            </a:r>
            <a:endParaRPr lang="ru-RU" altLang="ru-RU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786322"/>
            <a:ext cx="4320480" cy="18098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714744" y="5929330"/>
            <a:ext cx="2428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0"/>
            <a:ext cx="8424936" cy="6669360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6700" b="1" u="sng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just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chemeClr val="bg1"/>
                </a:solidFill>
                <a:latin typeface="Georgia" panose="02040502050405020303" pitchFamily="18" charset="0"/>
              </a:rPr>
              <a:t>С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34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</a:t>
            </a:r>
            <a:r>
              <a:rPr lang="ru-RU" altLang="ru-RU" sz="3400" u="sng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все дошкольные </a:t>
            </a:r>
            <a:r>
              <a:rPr lang="ru-RU" altLang="ru-RU" sz="3400" dirty="0">
                <a:solidFill>
                  <a:schemeClr val="bg1"/>
                </a:solidFill>
                <a:latin typeface="Georgia" panose="02040502050405020303" pitchFamily="18" charset="0"/>
              </a:rPr>
              <a:t>учреждения </a:t>
            </a:r>
            <a:r>
              <a:rPr lang="ru-RU" alt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переходят работу </a:t>
            </a:r>
            <a:r>
              <a:rPr lang="ru-RU" altLang="ru-RU" sz="3400" dirty="0">
                <a:solidFill>
                  <a:schemeClr val="bg1"/>
                </a:solidFill>
                <a:latin typeface="Georgia" panose="02040502050405020303" pitchFamily="18" charset="0"/>
              </a:rPr>
              <a:t>по новой федеральной образовательной </a:t>
            </a:r>
            <a:r>
              <a:rPr lang="ru-RU" alt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chemeClr val="bg1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u="sng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4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Минпросвещения от </a:t>
            </a:r>
            <a:r>
              <a:rPr lang="ru-RU" sz="4200" dirty="0">
                <a:solidFill>
                  <a:schemeClr val="bg1"/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4200" dirty="0" smtClean="0">
                <a:solidFill>
                  <a:schemeClr val="bg1"/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обязательной части образовательной программы дошкольного образования, которую реализует детский сад. Предусматривает интеграцию воспитания и обучения в едином образовательном процессе. </a:t>
            </a:r>
          </a:p>
          <a:p>
            <a:pPr marL="0" indent="0" algn="just">
              <a:buNone/>
            </a:pP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 </a:t>
            </a:r>
            <a:r>
              <a:rPr lang="ru-RU" altLang="ru-RU" sz="3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заменяет все другие программы, действующие на данный </a:t>
            </a:r>
            <a:r>
              <a:rPr lang="ru-RU" altLang="ru-RU" sz="3400" dirty="0">
                <a:solidFill>
                  <a:schemeClr val="bg1"/>
                </a:solidFill>
                <a:latin typeface="Georgia" panose="02040502050405020303" pitchFamily="18" charset="0"/>
              </a:rPr>
              <a:t>момент. </a:t>
            </a:r>
            <a:endParaRPr lang="ru-RU" sz="3400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4572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3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ФОП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должны соответствовать все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программы во всех дошкольных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учреждениях с 01 сентября 2023 года.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ФОП ДО </a:t>
            </a:r>
            <a:r>
              <a:rPr lang="ru-RU" sz="3200" dirty="0">
                <a:solidFill>
                  <a:schemeClr val="bg1"/>
                </a:solidFill>
              </a:rPr>
              <a:t>и Федеральный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образовательный стандарт дошкольного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образования станет основой для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разработки и утверждения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образовательных программ в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дошкольных учреждениях.</a:t>
            </a:r>
          </a:p>
        </p:txBody>
      </p:sp>
    </p:spTree>
    <p:extLst>
      <p:ext uri="{BB962C8B-B14F-4D97-AF65-F5344CB8AC3E}">
        <p14:creationId xmlns:p14="http://schemas.microsoft.com/office/powerpoint/2010/main" val="371930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44450" indent="2820988" algn="just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 algn="just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07504" y="142852"/>
            <a:ext cx="8822214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b="1" u="sng" dirty="0" smtClean="0">
                <a:solidFill>
                  <a:srgbClr val="FF0000"/>
                </a:solidFill>
              </a:rPr>
              <a:t>Какая цель у внедрения ФОП ДО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2800" b="1" u="sng" dirty="0" smtClean="0">
              <a:solidFill>
                <a:srgbClr val="FF0000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Организовать </a:t>
            </a:r>
            <a:r>
              <a:rPr lang="ru-RU" sz="2800" dirty="0">
                <a:solidFill>
                  <a:schemeClr val="bg1"/>
                </a:solidFill>
              </a:rPr>
              <a:t>обучение и воспитание дошкольника как гражданина Российской Федерации, формировать основы его гражданской и культурной идентичности доступными по возрасту средствами;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создать </a:t>
            </a:r>
            <a:r>
              <a:rPr lang="ru-RU" sz="2800" dirty="0">
                <a:solidFill>
                  <a:schemeClr val="bg1"/>
                </a:solidFill>
              </a:rPr>
              <a:t>единое ядро содержания дошкольного образования;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создать </a:t>
            </a:r>
            <a:r>
              <a:rPr lang="ru-RU" sz="2800" dirty="0">
                <a:solidFill>
                  <a:schemeClr val="bg1"/>
                </a:solidFill>
              </a:rPr>
              <a:t>единое федеральное образовательное пространство воспитания и обучения детей, которое обеспечит и ребенку, и родителям равные, качественные условия дошкольного образования, вне зависимости от места проживания.</a:t>
            </a: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8569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Что входит в </a:t>
            </a:r>
            <a:r>
              <a:rPr lang="ru-RU" sz="2800" b="1" u="sng" dirty="0" smtClean="0">
                <a:solidFill>
                  <a:srgbClr val="FF0000"/>
                </a:solidFill>
              </a:rPr>
              <a:t>ФОП ДО</a:t>
            </a:r>
          </a:p>
          <a:p>
            <a:pPr algn="ctr"/>
            <a:endParaRPr lang="ru-RU" sz="2800" b="1" u="sng" dirty="0">
              <a:solidFill>
                <a:srgbClr val="FF0000"/>
              </a:solidFill>
            </a:endParaRPr>
          </a:p>
          <a:p>
            <a:pPr algn="just"/>
            <a:r>
              <a:rPr lang="ru-RU" sz="2800" u="sng" dirty="0">
                <a:solidFill>
                  <a:schemeClr val="bg1"/>
                </a:solidFill>
              </a:rPr>
              <a:t>Учебно-методическая документация: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федеральная </a:t>
            </a:r>
            <a:r>
              <a:rPr lang="ru-RU" sz="2800" dirty="0">
                <a:solidFill>
                  <a:schemeClr val="bg1"/>
                </a:solidFill>
              </a:rPr>
              <a:t>рабочая программа воспитания;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федеральный </a:t>
            </a:r>
            <a:r>
              <a:rPr lang="ru-RU" sz="2800" dirty="0">
                <a:solidFill>
                  <a:schemeClr val="bg1"/>
                </a:solidFill>
              </a:rPr>
              <a:t>календарный план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bg1"/>
                </a:solidFill>
              </a:rPr>
              <a:t>воспитательной работы;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bg1"/>
                </a:solidFill>
              </a:rPr>
              <a:t>примерный </a:t>
            </a:r>
            <a:r>
              <a:rPr lang="ru-RU" sz="2800" dirty="0">
                <a:solidFill>
                  <a:schemeClr val="bg1"/>
                </a:solidFill>
              </a:rPr>
              <a:t>режим и распорядок дня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bg1"/>
                </a:solidFill>
              </a:rPr>
              <a:t>групп.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Единые для Российской Федерации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базовые объем и содержание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дошкольного образования, планируемые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результаты освоения образовательной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программы.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96448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Что будет обязательным для всех детских</a:t>
            </a:r>
          </a:p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с</a:t>
            </a:r>
            <a:r>
              <a:rPr lang="ru-RU" sz="2800" b="1" u="sng" dirty="0" smtClean="0">
                <a:solidFill>
                  <a:srgbClr val="FF0000"/>
                </a:solidFill>
              </a:rPr>
              <a:t>адов</a:t>
            </a:r>
          </a:p>
          <a:p>
            <a:pPr algn="ctr"/>
            <a:endParaRPr lang="ru-RU" sz="2800" b="1" u="sng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ФОП ДО </a:t>
            </a:r>
            <a:r>
              <a:rPr lang="ru-RU" sz="3200" dirty="0">
                <a:solidFill>
                  <a:schemeClr val="bg1"/>
                </a:solidFill>
              </a:rPr>
              <a:t>определяет объем,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содержание, планируемые результаты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обязательной части образовательной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программы дошкольного образования,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которую реализует детский сад.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Обязательной к выполнению станет и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федеральная рабочая программа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воспитания, и федеральный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календарный план воспитательной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работы.</a:t>
            </a:r>
          </a:p>
        </p:txBody>
      </p:sp>
    </p:spTree>
    <p:extLst>
      <p:ext uri="{BB962C8B-B14F-4D97-AF65-F5344CB8AC3E}">
        <p14:creationId xmlns:p14="http://schemas.microsoft.com/office/powerpoint/2010/main" val="36017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chemeClr val="accent6"/>
                </a:solidFill>
              </a:rPr>
              <a:t>Как будут </a:t>
            </a:r>
            <a:r>
              <a:rPr lang="ru-RU" sz="2800" b="1" u="sng" dirty="0" smtClean="0">
                <a:solidFill>
                  <a:schemeClr val="accent6"/>
                </a:solidFill>
              </a:rPr>
              <a:t>применять ФОП ДО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  <a:p>
            <a:pPr algn="just"/>
            <a:r>
              <a:rPr lang="ru-RU" sz="3200" b="1" dirty="0">
                <a:solidFill>
                  <a:srgbClr val="002060"/>
                </a:solidFill>
              </a:rPr>
              <a:t>ФОП </a:t>
            </a:r>
            <a:r>
              <a:rPr lang="ru-RU" sz="3200" dirty="0">
                <a:solidFill>
                  <a:schemeClr val="bg1"/>
                </a:solidFill>
              </a:rPr>
              <a:t>станет основой для </a:t>
            </a:r>
            <a:r>
              <a:rPr lang="ru-RU" sz="3200" dirty="0" smtClean="0">
                <a:solidFill>
                  <a:schemeClr val="bg1"/>
                </a:solidFill>
              </a:rPr>
              <a:t>разработки образовательной </a:t>
            </a:r>
            <a:r>
              <a:rPr lang="ru-RU" sz="3200" dirty="0">
                <a:solidFill>
                  <a:schemeClr val="bg1"/>
                </a:solidFill>
              </a:rPr>
              <a:t>программы </a:t>
            </a:r>
            <a:r>
              <a:rPr lang="ru-RU" sz="3200" dirty="0" smtClean="0">
                <a:solidFill>
                  <a:schemeClr val="bg1"/>
                </a:solidFill>
              </a:rPr>
              <a:t>детского сада</a:t>
            </a:r>
            <a:r>
              <a:rPr lang="ru-RU" sz="3200" dirty="0">
                <a:solidFill>
                  <a:schemeClr val="bg1"/>
                </a:solidFill>
              </a:rPr>
              <a:t>. Детские сады сохраняют </a:t>
            </a:r>
            <a:r>
              <a:rPr lang="ru-RU" sz="3200" dirty="0" smtClean="0">
                <a:solidFill>
                  <a:schemeClr val="bg1"/>
                </a:solidFill>
              </a:rPr>
              <a:t>право разработки собственных образовательных </a:t>
            </a:r>
            <a:r>
              <a:rPr lang="ru-RU" sz="3200" dirty="0">
                <a:solidFill>
                  <a:schemeClr val="bg1"/>
                </a:solidFill>
              </a:rPr>
              <a:t>программ, но </a:t>
            </a:r>
            <a:r>
              <a:rPr lang="ru-RU" sz="3200" dirty="0" smtClean="0">
                <a:solidFill>
                  <a:schemeClr val="bg1"/>
                </a:solidFill>
              </a:rPr>
              <a:t>их содержание и планируемые результаты должны </a:t>
            </a:r>
            <a:r>
              <a:rPr lang="ru-RU" sz="3200" dirty="0">
                <a:solidFill>
                  <a:schemeClr val="bg1"/>
                </a:solidFill>
              </a:rPr>
              <a:t>быть не ниже, чем в </a:t>
            </a:r>
            <a:r>
              <a:rPr lang="ru-RU" sz="3200" dirty="0" smtClean="0">
                <a:solidFill>
                  <a:schemeClr val="bg1"/>
                </a:solidFill>
              </a:rPr>
              <a:t>ФОП.</a:t>
            </a:r>
          </a:p>
          <a:p>
            <a:pPr algn="just"/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2800" b="1" u="sng" dirty="0">
                <a:solidFill>
                  <a:schemeClr val="accent6"/>
                </a:solidFill>
              </a:rPr>
              <a:t>Когда детские сады перейдут </a:t>
            </a:r>
            <a:r>
              <a:rPr lang="ru-RU" sz="2800" b="1" u="sng" dirty="0" smtClean="0">
                <a:solidFill>
                  <a:schemeClr val="accent6"/>
                </a:solidFill>
              </a:rPr>
              <a:t>на ФОП ДО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Переход на </a:t>
            </a:r>
            <a:r>
              <a:rPr lang="ru-RU" sz="3200" b="1" dirty="0">
                <a:solidFill>
                  <a:srgbClr val="002060"/>
                </a:solidFill>
              </a:rPr>
              <a:t>ФОП</a:t>
            </a:r>
            <a:r>
              <a:rPr lang="ru-RU" sz="3200" dirty="0">
                <a:solidFill>
                  <a:schemeClr val="bg1"/>
                </a:solidFill>
              </a:rPr>
              <a:t> запланирован к </a:t>
            </a:r>
            <a:endParaRPr lang="ru-RU" sz="3200" dirty="0" smtClean="0">
              <a:solidFill>
                <a:schemeClr val="bg1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1сентября </a:t>
            </a:r>
            <a:r>
              <a:rPr lang="ru-RU" sz="3200" b="1" dirty="0">
                <a:solidFill>
                  <a:srgbClr val="FF0000"/>
                </a:solidFill>
              </a:rPr>
              <a:t>2023 года</a:t>
            </a:r>
          </a:p>
        </p:txBody>
      </p:sp>
    </p:spTree>
    <p:extLst>
      <p:ext uri="{BB962C8B-B14F-4D97-AF65-F5344CB8AC3E}">
        <p14:creationId xmlns:p14="http://schemas.microsoft.com/office/powerpoint/2010/main" val="36916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276</TotalTime>
  <Words>399</Words>
  <Application>Microsoft Office PowerPoint</Application>
  <PresentationFormat>Экран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30</cp:revision>
  <dcterms:created xsi:type="dcterms:W3CDTF">2023-02-22T14:53:18Z</dcterms:created>
  <dcterms:modified xsi:type="dcterms:W3CDTF">2023-11-23T12:20:23Z</dcterms:modified>
</cp:coreProperties>
</file>